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09687-A682-4DAD-8551-11698E51DDFE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B8423-3E22-41DD-A690-E48E98EDFB8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05480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B8423-3E22-41DD-A690-E48E98EDFB81}" type="slidenum">
              <a:rPr lang="ro-RO" smtClean="0"/>
              <a:t>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9697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36605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8231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05933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8820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36715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14633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30831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6719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7686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3394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4121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94742-E61E-4E29-8C95-493B2C71371F}" type="datetimeFigureOut">
              <a:rPr lang="ro-RO" smtClean="0"/>
              <a:t>05.06.2011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1EC5B-0166-4AE4-8B37-17E440F6E61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268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 Sărbători importante&#10;" title="Sărbătorile Pasc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34"/>
            <a:ext cx="9217024" cy="6873934"/>
          </a:xfrm>
          <a:prstGeom prst="ellipse">
            <a:avLst/>
          </a:prstGeom>
          <a:ln w="9525">
            <a:solidFill>
              <a:schemeClr val="bg2">
                <a:lumMod val="25000"/>
                <a:alpha val="65000"/>
              </a:schemeClr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sunset" dir="t"/>
          </a:scene3d>
          <a:sp3d>
            <a:bevelT w="101600" prst="relaxedInset"/>
            <a:bevelB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772400" cy="1254001"/>
          </a:xfrm>
        </p:spPr>
        <p:txBody>
          <a:bodyPr>
            <a:normAutofit/>
          </a:bodyPr>
          <a:lstStyle/>
          <a:p>
            <a:r>
              <a:rPr lang="ro-RO" sz="54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Sărbătorile Pascale</a:t>
            </a:r>
            <a:endParaRPr lang="ro-RO" sz="5400" b="1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69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480720" cy="58326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990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u="sng" dirty="0" smtClean="0">
                <a:solidFill>
                  <a:schemeClr val="accent2"/>
                </a:solidFill>
              </a:rPr>
              <a:t>Sărbătorile Pascale</a:t>
            </a:r>
            <a:endParaRPr lang="ro-RO" sz="5400" b="1" i="1" u="sng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Pa</a:t>
            </a:r>
            <a:r>
              <a:rPr lang="ro-RO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ș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tele este cea mai important</a:t>
            </a:r>
            <a:r>
              <a:rPr lang="ro-RO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ă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s</a:t>
            </a:r>
            <a:r>
              <a:rPr lang="ro-RO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ă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rb</a:t>
            </a:r>
            <a:r>
              <a:rPr lang="ro-RO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ă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toare cre</a:t>
            </a:r>
            <a:r>
              <a:rPr lang="ro-RO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ș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tin</a:t>
            </a:r>
            <a:r>
              <a:rPr lang="ro-RO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ă</a:t>
            </a:r>
            <a:r>
              <a:rPr lang="vi-VN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, este o sărbătoare religioasă întâlnită, cu semnificaţii diferite, în creştinism şi iudaism. Unele obiceiuri de Paşti se regăsesc, cu semnificaţie diferită, în antichitatea anterioară religiilor biblice</a:t>
            </a:r>
            <a:r>
              <a:rPr lang="vi-VN" dirty="0" smtClean="0">
                <a:solidFill>
                  <a:schemeClr val="accent2"/>
                </a:solidFill>
              </a:rPr>
              <a:t>.</a:t>
            </a:r>
            <a:endParaRPr lang="ro-RO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27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1" i="1" dirty="0" smtClean="0">
                <a:solidFill>
                  <a:schemeClr val="accent4">
                    <a:lumMod val="50000"/>
                  </a:schemeClr>
                </a:solidFill>
              </a:rPr>
              <a:t>El și-a păstrat până in prezent farmecul și semnificația, fiind un moment de liniște sufletească si de apropiere de familie. Farmecul deosebit este dat atat de semnificația religioasă - întotdeauna mai există o șansă de mântuire - cât si de tradiții: oul pictat, iepurașul, masa cu mâncăruri tradiționale de Paște - cozonac, pască, miel, slujba de sâmbătă seara cu luarea luminii</a:t>
            </a:r>
            <a:r>
              <a:rPr lang="ro-RO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endParaRPr lang="ro-RO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348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dirty="0" smtClean="0">
                <a:solidFill>
                  <a:srgbClr val="C00000"/>
                </a:solidFill>
              </a:rPr>
              <a:t>Lumânarea de Înviere</a:t>
            </a:r>
            <a:endParaRPr lang="ro-RO" sz="5400" b="1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b="1" i="1" dirty="0" smtClean="0">
                <a:solidFill>
                  <a:schemeClr val="accent3">
                    <a:lumMod val="75000"/>
                  </a:schemeClr>
                </a:solidFill>
              </a:rPr>
              <a:t>În noaptea de Înviere fiecare credincios poartă in mîna o lumânare, pe care o va aprinde din lumina adusă de preot de pe masa Sfîntului Altar. Această lumânare este simbolul Învierii, al biruinței vieții asupra morții si a luminii lui Hristos asupra întunericului păcatului. </a:t>
            </a:r>
            <a:endParaRPr lang="ro-RO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93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dirty="0" smtClean="0">
                <a:solidFill>
                  <a:schemeClr val="bg1"/>
                </a:solidFill>
              </a:rPr>
              <a:t>Ouăle</a:t>
            </a:r>
            <a:endParaRPr lang="ro-RO" sz="5400" b="1" i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b="1" i="1" dirty="0" smtClean="0">
                <a:solidFill>
                  <a:schemeClr val="bg1"/>
                </a:solidFill>
              </a:rPr>
              <a:t>Ouăle simbolizează mormîntul lui Iisus Hristos, care s-a deschis la Învierea sa din morți. De aceea, cînd sparg ouăle prin ciocnire, dar si cînd se salută creștinii î</a:t>
            </a:r>
            <a:r>
              <a:rPr lang="ro-RO" b="1" i="1" dirty="0">
                <a:solidFill>
                  <a:schemeClr val="bg1"/>
                </a:solidFill>
              </a:rPr>
              <a:t>ș</a:t>
            </a:r>
            <a:r>
              <a:rPr lang="ro-RO" b="1" i="1" dirty="0" smtClean="0">
                <a:solidFill>
                  <a:schemeClr val="bg1"/>
                </a:solidFill>
              </a:rPr>
              <a:t>i spun: "Hristos a înviat! Adevărat a înviat!". Culoarea roșie a ouălor simbolizează sîngele lui Iisus care s-a scurs pe cruce pentru mîntuirea lumii. Există credința că cei care ciocnesc se întilnesc pe lumea cealaltă.</a:t>
            </a:r>
            <a:endParaRPr lang="ro-RO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9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721499"/>
          </a:xfrm>
        </p:spPr>
        <p:txBody>
          <a:bodyPr/>
          <a:lstStyle/>
          <a:p>
            <a:r>
              <a:rPr lang="ro-RO" b="1" i="1" dirty="0" smtClean="0"/>
              <a:t>Ouăle simbolizează si reîntinerirea, primăvara. în Egiptul antic, oul era simbolul legământului vieții si reprezenta, totodată, sicriul ori camera mortuară.</a:t>
            </a:r>
            <a:br>
              <a:rPr lang="ro-RO" b="1" i="1" dirty="0" smtClean="0"/>
            </a:br>
            <a:r>
              <a:rPr lang="ro-RO" b="1" i="1" dirty="0" smtClean="0"/>
              <a:t>în tradiția populară de la noi, ouăle de Paști sunt purtătoare de puteri miraculoase: vindecă boli, protejează animalele din gospodărie, te apară de rele.</a:t>
            </a:r>
            <a:endParaRPr lang="ro-RO" b="1" i="1" dirty="0"/>
          </a:p>
        </p:txBody>
      </p:sp>
    </p:spTree>
    <p:extLst>
      <p:ext uri="{BB962C8B-B14F-4D97-AF65-F5344CB8AC3E}">
        <p14:creationId xmlns:p14="http://schemas.microsoft.com/office/powerpoint/2010/main" val="1093439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dirty="0" smtClean="0"/>
              <a:t>Pasca</a:t>
            </a:r>
            <a:endParaRPr lang="ro-RO" sz="54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3"/>
            <a:r>
              <a:rPr lang="ro-RO" sz="4400" b="1" i="1" dirty="0" smtClean="0"/>
              <a:t>Se coace numai o dată pe an, de Sfintele Paști. Ea are o formă rotundă, la mijloc o cruce si este impodobită pe margini cu aluat împletit. </a:t>
            </a:r>
            <a:br>
              <a:rPr lang="ro-RO" sz="4400" b="1" i="1" dirty="0" smtClean="0"/>
            </a:br>
            <a:endParaRPr lang="ro-RO" sz="4400" b="1" i="1" dirty="0"/>
          </a:p>
        </p:txBody>
      </p:sp>
    </p:spTree>
    <p:extLst>
      <p:ext uri="{BB962C8B-B14F-4D97-AF65-F5344CB8AC3E}">
        <p14:creationId xmlns:p14="http://schemas.microsoft.com/office/powerpoint/2010/main" val="476480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dirty="0" smtClean="0">
                <a:solidFill>
                  <a:schemeClr val="accent6">
                    <a:lumMod val="50000"/>
                  </a:schemeClr>
                </a:solidFill>
              </a:rPr>
              <a:t>Mielul</a:t>
            </a:r>
            <a:endParaRPr lang="ro-RO" sz="5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4400" b="1" i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4400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Îl reprezintă pe Iisus Hristos care s-a jertfit pentru păcatele oamenilor si a murit asemeni unui miel nevinovat</a:t>
            </a:r>
            <a:r>
              <a:rPr lang="ro-RO" b="1" i="1" u="sng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o-RO" b="1" i="1" u="sng" dirty="0"/>
          </a:p>
        </p:txBody>
      </p:sp>
    </p:spTree>
    <p:extLst>
      <p:ext uri="{BB962C8B-B14F-4D97-AF65-F5344CB8AC3E}">
        <p14:creationId xmlns:p14="http://schemas.microsoft.com/office/powerpoint/2010/main" val="175039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3999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54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Iepurașul</a:t>
            </a:r>
            <a:endParaRPr lang="ro-RO" sz="5400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Acesta este un vechi simbol german care provine de pe vremea festivalurilor păgâne. El simbolizează fertilitatea, primavara.</a:t>
            </a:r>
            <a:br>
              <a:rPr lang="ro-RO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o-RO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4470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349</Words>
  <Application>Microsoft Office PowerPoint</Application>
  <PresentationFormat>On-screen Show (4:3)</PresentationFormat>
  <Paragraphs>16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Sărbătorile Pascale</vt:lpstr>
      <vt:lpstr>Sărbătorile Pascale</vt:lpstr>
      <vt:lpstr>PowerPoint Presentation</vt:lpstr>
      <vt:lpstr>Lumânarea de Înviere</vt:lpstr>
      <vt:lpstr>Ouăle</vt:lpstr>
      <vt:lpstr>PowerPoint Presentation</vt:lpstr>
      <vt:lpstr>Pasca</vt:lpstr>
      <vt:lpstr>Mielul</vt:lpstr>
      <vt:lpstr>Iepurașul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Sărbătorile Pascale</dc:title>
  <dc:creator>it achizitii</dc:creator>
  <cp:lastModifiedBy>it achizitii</cp:lastModifiedBy>
  <cp:revision>13</cp:revision>
  <dcterms:created xsi:type="dcterms:W3CDTF">2011-06-05T12:46:00Z</dcterms:created>
  <dcterms:modified xsi:type="dcterms:W3CDTF">2011-06-05T15:18:09Z</dcterms:modified>
</cp:coreProperties>
</file>